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oboto"/>
      <p:regular r:id="rId16"/>
      <p:bold r:id="rId17"/>
      <p:italic r:id="rId18"/>
      <p:boldItalic r:id="rId19"/>
    </p:embeddedFont>
    <p:embeddedFont>
      <p:font typeface="Montserrat"/>
      <p:regular r:id="rId20"/>
      <p:bold r:id="rId21"/>
      <p:italic r:id="rId22"/>
      <p:boldItalic r:id="rId23"/>
    </p:embeddedFont>
    <p:embeddedFont>
      <p:font typeface="Lato"/>
      <p:regular r:id="rId24"/>
      <p:bold r:id="rId25"/>
      <p:italic r:id="rId26"/>
      <p:boldItalic r:id="rId27"/>
    </p:embeddedFont>
    <p:embeddedFont>
      <p:font typeface="Average"/>
      <p:regular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regular.fntdata"/><Relationship Id="rId22" Type="http://schemas.openxmlformats.org/officeDocument/2006/relationships/font" Target="fonts/Montserrat-italic.fntdata"/><Relationship Id="rId21" Type="http://schemas.openxmlformats.org/officeDocument/2006/relationships/font" Target="fonts/Montserrat-bold.fntdata"/><Relationship Id="rId24" Type="http://schemas.openxmlformats.org/officeDocument/2006/relationships/font" Target="fonts/Lato-regular.fntdata"/><Relationship Id="rId23" Type="http://schemas.openxmlformats.org/officeDocument/2006/relationships/font" Target="fonts/Montserrat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ato-italic.fntdata"/><Relationship Id="rId25" Type="http://schemas.openxmlformats.org/officeDocument/2006/relationships/font" Target="fonts/Lato-bold.fntdata"/><Relationship Id="rId28" Type="http://schemas.openxmlformats.org/officeDocument/2006/relationships/font" Target="fonts/Average-regular.fntdata"/><Relationship Id="rId27" Type="http://schemas.openxmlformats.org/officeDocument/2006/relationships/font" Target="fonts/La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oboto-bold.fntdata"/><Relationship Id="rId16" Type="http://schemas.openxmlformats.org/officeDocument/2006/relationships/font" Target="fonts/Roboto-regular.fntdata"/><Relationship Id="rId19" Type="http://schemas.openxmlformats.org/officeDocument/2006/relationships/font" Target="fonts/Roboto-boldItalic.fntdata"/><Relationship Id="rId18" Type="http://schemas.openxmlformats.org/officeDocument/2006/relationships/font" Target="fonts/Roboto-italic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1f87997393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1f87997393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1f87997393_0_1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7" name="Google Shape;367;g1f87997393_0_1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1f87997393_0_7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Google Shape;232;g1f87997393_0_7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f87997393_0_8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f87997393_0_8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f87997393_0_8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4" name="Google Shape;254;g1f87997393_0_8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1f87997393_0_8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Google Shape;265;g1f87997393_0_8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1f87997393_0_8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1f87997393_0_8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1f87997393_0_8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Google Shape;281;g1f87997393_0_8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1f87997393_0_1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4" name="Google Shape;314;g1f87997393_0_1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1f87997393_0_10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9" name="Google Shape;329;g1f87997393_0_10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1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Relationship Id="rId6" Type="http://schemas.openxmlformats.org/officeDocument/2006/relationships/slide" Target="/ppt/slides/slide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slide" Target="/ppt/slides/slide2.xml"/><Relationship Id="rId3" Type="http://schemas.openxmlformats.org/officeDocument/2006/relationships/slide" Target="/ppt/slides/slide2.xml"/><Relationship Id="rId4" Type="http://schemas.openxmlformats.org/officeDocument/2006/relationships/slide" Target="/ppt/slides/slide2.xml"/><Relationship Id="rId5" Type="http://schemas.openxmlformats.org/officeDocument/2006/relationships/slide" Target="/ppt/slides/slide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Google Shape;10;p2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Google Shape;11;p2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5" name="Google Shape;15;p2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2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1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1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1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1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0" name="Google Shape;140;p11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Google Shape;141;p1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" name="Google Shape;142;p11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3" name="Google Shape;143;p11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4" name="Google Shape;144;p11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5" name="Google Shape;145;p11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p11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1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1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1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11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1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11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11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11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11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Google Shape;159;p11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0" name="Google Shape;160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2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2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2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12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6" name="Google Shape;166;p1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Google Shape;167;p1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8" name="Google Shape;168;p1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Google Shape;169;p12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70" name="Google Shape;170;p12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71" name="Google Shape;171;p12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72" name="Google Shape;172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Google Shape;174;p13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Google Shape;175;p13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p13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Google Shape;177;p1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78" name="Google Shape;178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79" name="Google Shape;179;p1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1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Google Shape;185;p1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6" name="Google Shape;186;p1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7" name="Google Shape;187;p1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1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1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1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1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1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1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1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" name="Google Shape;196;p1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" name="Google Shape;197;p1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1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1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1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1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1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Google Shape;203;p14"/>
          <p:cNvSpPr txBox="1"/>
          <p:nvPr>
            <p:ph hasCustomPrompt="1"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204" name="Google Shape;204;p1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205" name="Google Shape;205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06" name="Google Shape;206;p14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7" name="Google Shape;207;p14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8" name="Google Shape;208;p14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9" name="Google Shape;209;p14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3">
  <p:cSld name="TITLE_AND_BODY_1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Google Shape;213;p16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Google Shape;214;p1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15" name="Google Shape;215;p16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Char char="●"/>
              <a:defRPr>
                <a:solidFill>
                  <a:schemeClr val="dk2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>
                <a:solidFill>
                  <a:schemeClr val="dk2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>
                <a:solidFill>
                  <a:schemeClr val="dk2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Google Shape;216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217" name="Google Shape;217;p16">
            <a:hlinkClick action="ppaction://hlinksldjump"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8" name="Google Shape;218;p16">
            <a:hlinkClick action="ppaction://hlinksldjump"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9" name="Google Shape;219;p16">
            <a:hlinkClick action="ppaction://hlinksldjump"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6">
            <a:hlinkClick action="ppaction://hlinksldjump"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1" name="Google Shape;221;p1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Google Shape;222;p1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" name="Google Shape;223;p1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Google Shape;19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Google Shape;37;p3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8" name="Google Shape;3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39" name="Google Shape;39;p3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" name="Google Shape;41;p3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3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OC">
  <p:cSld name="SECTION_HEADER_1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Google Shape;45;p4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4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4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4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4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4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p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Google Shape;6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64" name="Google Shape;64;p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5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5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5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5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Google Shape;71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" name="Google Shape;74;p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5" name="Google Shape;75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1">
  <p:cSld name="TITLE_AND_BODY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78" name="Google Shape;78;p6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6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6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6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6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6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" name="Google Shape;84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Google Shape;85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Google Shape;87;p6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88" name="Google Shape;88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_alt2">
  <p:cSld name="TITLE_AND_BODY_2_1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7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1" name="Google Shape;91;p7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7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7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6" name="Google Shape;96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Google Shape;97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Google Shape;99;p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/>
        </p:txBody>
      </p:sp>
      <p:sp>
        <p:nvSpPr>
          <p:cNvPr id="100" name="Google Shape;100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  <p:sp>
        <p:nvSpPr>
          <p:cNvPr id="101" name="Google Shape;101;p7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 sz="1100">
                <a:solidFill>
                  <a:schemeClr val="dk1"/>
                </a:solidFill>
              </a:defRPr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  <a:defRPr>
                <a:solidFill>
                  <a:schemeClr val="dk1"/>
                </a:solidFill>
              </a:defRPr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  <a:defRPr>
                <a:solidFill>
                  <a:schemeClr val="dk1"/>
                </a:solidFill>
              </a:defRPr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8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8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7" name="Google Shape;107;p8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Google Shape;108;p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Google Shape;109;p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Google Shape;110;p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11" name="Google Shape;111;p8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2" name="Google Shape;112;p8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3" name="Google Shape;113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9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9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9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9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9" name="Google Shape;119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Google Shape;120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Google Shape;122;p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23" name="Google Shape;123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0">
            <a:hlinkClick action="ppaction://hlinksldjump"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0">
            <a:hlinkClick action="ppaction://hlinksldjump"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10">
            <a:hlinkClick action="ppaction://hlinksldjump"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0">
            <a:hlinkClick action="ppaction://hlinksldjump"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9" name="Google Shape;129;p1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Google Shape;130;p1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1" name="Google Shape;131;p10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Google Shape;132;p10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33" name="Google Shape;133;p10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34" name="Google Shape;13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hyperlink" Target="https://github.com/huggingface/transformers" TargetMode="External"/><Relationship Id="rId5" Type="http://schemas.openxmlformats.org/officeDocument/2006/relationships/image" Target="../media/image2.png"/><Relationship Id="rId6" Type="http://schemas.openxmlformats.org/officeDocument/2006/relationships/hyperlink" Target="https://github.com/artf/grapesjs" TargetMode="External"/><Relationship Id="rId7" Type="http://schemas.openxmlformats.org/officeDocument/2006/relationships/hyperlink" Target="https://github.com/ckeditor/" TargetMode="External"/><Relationship Id="rId8" Type="http://schemas.openxmlformats.org/officeDocument/2006/relationships/hyperlink" Target="https://github.com/huggingface/transformers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slide" Target="/ppt/slides/slide4.xml"/><Relationship Id="rId4" Type="http://schemas.openxmlformats.org/officeDocument/2006/relationships/slide" Target="/ppt/slides/slide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7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/>
              <a:t>Team JUA</a:t>
            </a:r>
            <a:endParaRPr sz="5000"/>
          </a:p>
        </p:txBody>
      </p:sp>
      <p:sp>
        <p:nvSpPr>
          <p:cNvPr id="229" name="Google Shape;229;p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500"/>
              <a:t>Jeremy Xia, Ava Fu, Yu Li</a:t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26"/>
          <p:cNvSpPr txBox="1"/>
          <p:nvPr>
            <p:ph type="title"/>
          </p:nvPr>
        </p:nvSpPr>
        <p:spPr>
          <a:xfrm>
            <a:off x="645300" y="1833775"/>
            <a:ext cx="3063300" cy="69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you!</a:t>
            </a:r>
            <a:endParaRPr/>
          </a:p>
        </p:txBody>
      </p:sp>
      <p:grpSp>
        <p:nvGrpSpPr>
          <p:cNvPr id="370" name="Google Shape;370;p26"/>
          <p:cNvGrpSpPr/>
          <p:nvPr/>
        </p:nvGrpSpPr>
        <p:grpSpPr>
          <a:xfrm>
            <a:off x="4066820" y="1553491"/>
            <a:ext cx="3159984" cy="2439109"/>
            <a:chOff x="3553042" y="1657806"/>
            <a:chExt cx="3461100" cy="2671532"/>
          </a:xfrm>
        </p:grpSpPr>
        <p:sp>
          <p:nvSpPr>
            <p:cNvPr id="371" name="Google Shape;371;p26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26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26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26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26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26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26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26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79" name="Google Shape;379;p26"/>
          <p:cNvPicPr preferRelativeResize="0"/>
          <p:nvPr/>
        </p:nvPicPr>
        <p:blipFill rotWithShape="1">
          <a:blip r:embed="rId3">
            <a:alphaModFix/>
          </a:blip>
          <a:srcRect b="18370" l="0" r="0" t="18370"/>
          <a:stretch/>
        </p:blipFill>
        <p:spPr>
          <a:xfrm>
            <a:off x="4115130" y="1605638"/>
            <a:ext cx="3063300" cy="1745700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p26"/>
          <p:cNvSpPr/>
          <p:nvPr/>
        </p:nvSpPr>
        <p:spPr>
          <a:xfrm flipH="1">
            <a:off x="4114917" y="1606596"/>
            <a:ext cx="3063300" cy="1743300"/>
          </a:xfrm>
          <a:prstGeom prst="rtTriangle">
            <a:avLst/>
          </a:prstGeom>
          <a:solidFill>
            <a:srgbClr val="000000">
              <a:alpha val="462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1" name="Google Shape;381;p26"/>
          <p:cNvGrpSpPr/>
          <p:nvPr/>
        </p:nvGrpSpPr>
        <p:grpSpPr>
          <a:xfrm>
            <a:off x="6762480" y="2546254"/>
            <a:ext cx="1024386" cy="1522884"/>
            <a:chOff x="6505573" y="2745170"/>
            <a:chExt cx="1122000" cy="1668000"/>
          </a:xfrm>
        </p:grpSpPr>
        <p:sp>
          <p:nvSpPr>
            <p:cNvPr id="382" name="Google Shape;382;p26"/>
            <p:cNvSpPr/>
            <p:nvPr/>
          </p:nvSpPr>
          <p:spPr>
            <a:xfrm>
              <a:off x="6517841" y="2745170"/>
              <a:ext cx="1109700" cy="16680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3" name="Google Shape;383;p26"/>
            <p:cNvSpPr/>
            <p:nvPr/>
          </p:nvSpPr>
          <p:spPr>
            <a:xfrm rot="-5400000">
              <a:off x="6238873" y="3024453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4" name="Google Shape;384;p26"/>
            <p:cNvSpPr/>
            <p:nvPr/>
          </p:nvSpPr>
          <p:spPr>
            <a:xfrm rot="-5400000">
              <a:off x="6238873" y="3012061"/>
              <a:ext cx="1655400" cy="1122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5" name="Google Shape;385;p26"/>
            <p:cNvSpPr/>
            <p:nvPr/>
          </p:nvSpPr>
          <p:spPr>
            <a:xfrm>
              <a:off x="6954127" y="4329594"/>
              <a:ext cx="224700" cy="315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6" name="Google Shape;386;p26"/>
          <p:cNvPicPr preferRelativeResize="0"/>
          <p:nvPr/>
        </p:nvPicPr>
        <p:blipFill rotWithShape="1">
          <a:blip r:embed="rId4">
            <a:alphaModFix/>
          </a:blip>
          <a:srcRect b="0" l="25314" r="25319" t="0"/>
          <a:stretch/>
        </p:blipFill>
        <p:spPr>
          <a:xfrm>
            <a:off x="6762097" y="2613771"/>
            <a:ext cx="1024200" cy="13332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7" name="Google Shape;387;p26"/>
          <p:cNvGrpSpPr/>
          <p:nvPr/>
        </p:nvGrpSpPr>
        <p:grpSpPr>
          <a:xfrm>
            <a:off x="6405845" y="3121897"/>
            <a:ext cx="520684" cy="1036470"/>
            <a:chOff x="9543736" y="4486132"/>
            <a:chExt cx="570300" cy="1135235"/>
          </a:xfrm>
        </p:grpSpPr>
        <p:sp>
          <p:nvSpPr>
            <p:cNvPr id="388" name="Google Shape;388;p26"/>
            <p:cNvSpPr/>
            <p:nvPr/>
          </p:nvSpPr>
          <p:spPr>
            <a:xfrm>
              <a:off x="9543736" y="4487212"/>
              <a:ext cx="570300" cy="1132800"/>
            </a:xfrm>
            <a:prstGeom prst="roundRect">
              <a:avLst>
                <a:gd fmla="val 5402" name="adj"/>
              </a:avLst>
            </a:prstGeom>
            <a:solidFill>
              <a:srgbClr val="1B212C"/>
            </a:solidFill>
            <a:ln>
              <a:noFill/>
            </a:ln>
            <a:effectLst>
              <a:outerShdw blurRad="387350" sx="107000" rotWithShape="0" algn="tr" dir="8100000" dist="38100" sy="107000">
                <a:srgbClr val="000000">
                  <a:alpha val="498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26"/>
            <p:cNvSpPr/>
            <p:nvPr/>
          </p:nvSpPr>
          <p:spPr>
            <a:xfrm rot="-5400000">
              <a:off x="9265568" y="4772968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26"/>
            <p:cNvSpPr/>
            <p:nvPr/>
          </p:nvSpPr>
          <p:spPr>
            <a:xfrm rot="-5400000">
              <a:off x="9265568" y="4764532"/>
              <a:ext cx="1126800" cy="570000"/>
            </a:xfrm>
            <a:prstGeom prst="roundRect">
              <a:avLst>
                <a:gd fmla="val 4551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26"/>
            <p:cNvSpPr/>
            <p:nvPr/>
          </p:nvSpPr>
          <p:spPr>
            <a:xfrm>
              <a:off x="9736876" y="5519757"/>
              <a:ext cx="186300" cy="303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92" name="Google Shape;392;p26"/>
          <p:cNvPicPr preferRelativeResize="0"/>
          <p:nvPr/>
        </p:nvPicPr>
        <p:blipFill rotWithShape="1">
          <a:blip r:embed="rId5">
            <a:alphaModFix/>
          </a:blip>
          <a:srcRect b="16100" l="0" r="0" t="16107"/>
          <a:stretch/>
        </p:blipFill>
        <p:spPr>
          <a:xfrm>
            <a:off x="6405412" y="3121559"/>
            <a:ext cx="520500" cy="888900"/>
          </a:xfrm>
          <a:prstGeom prst="round2SameRect">
            <a:avLst>
              <a:gd fmla="val 4129" name="adj1"/>
              <a:gd fmla="val 0" name="adj2"/>
            </a:avLst>
          </a:prstGeom>
          <a:noFill/>
          <a:ln>
            <a:noFill/>
          </a:ln>
        </p:spPr>
      </p:pic>
      <p:sp>
        <p:nvSpPr>
          <p:cNvPr id="393" name="Google Shape;393;p26"/>
          <p:cNvSpPr txBox="1"/>
          <p:nvPr>
            <p:ph idx="1" type="body"/>
          </p:nvPr>
        </p:nvSpPr>
        <p:spPr>
          <a:xfrm>
            <a:off x="665225" y="35487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6B8AF"/>
                </a:solidFill>
              </a:rPr>
              <a:t>References:</a:t>
            </a:r>
            <a:endParaRPr sz="1000">
              <a:solidFill>
                <a:srgbClr val="E6B8A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6B8AF"/>
                </a:solidFill>
              </a:rPr>
              <a:t>g</a:t>
            </a:r>
            <a:r>
              <a:rPr lang="en-GB" sz="1000">
                <a:solidFill>
                  <a:srgbClr val="E6B8AF"/>
                </a:solidFill>
              </a:rPr>
              <a:t>rapes.js&lt;</a:t>
            </a:r>
            <a:r>
              <a:rPr lang="en-GB" sz="1000" u="sng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https://github.com/artf/grapesjs</a:t>
            </a:r>
            <a:r>
              <a:rPr lang="en-GB" sz="1000">
                <a:solidFill>
                  <a:srgbClr val="E6B8AF"/>
                </a:solidFill>
              </a:rPr>
              <a:t>&gt;</a:t>
            </a:r>
            <a:endParaRPr sz="1000">
              <a:solidFill>
                <a:srgbClr val="E6B8A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E6B8AF"/>
                </a:solidFill>
              </a:rPr>
              <a:t>ckeditor&lt;</a:t>
            </a:r>
            <a:r>
              <a:rPr lang="en-GB" sz="1000" u="sng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  <a:hlinkClick r:id="rId7"/>
              </a:rPr>
              <a:t>https://github.com/ckeditor/</a:t>
            </a:r>
            <a:r>
              <a:rPr lang="en-GB" sz="1000">
                <a:solidFill>
                  <a:srgbClr val="E6B8AF"/>
                </a:solidFill>
              </a:rPr>
              <a:t>&gt;</a:t>
            </a:r>
            <a:endParaRPr sz="1000">
              <a:solidFill>
                <a:srgbClr val="E6B8AF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E6B8AF"/>
                </a:solidFill>
                <a:uFill>
                  <a:noFill/>
                </a:uFill>
                <a:hlinkClick r:id="rId8"/>
              </a:rPr>
              <a:t>transformers</a:t>
            </a:r>
            <a:r>
              <a:rPr lang="en-GB" sz="1000">
                <a:solidFill>
                  <a:srgbClr val="E6B8AF"/>
                </a:solidFill>
              </a:rPr>
              <a:t>&lt;</a:t>
            </a:r>
            <a:r>
              <a:rPr lang="en-GB" sz="1000" u="sng">
                <a:solidFill>
                  <a:srgbClr val="E6B8AF"/>
                </a:solidFill>
                <a:latin typeface="Arial"/>
                <a:ea typeface="Arial"/>
                <a:cs typeface="Arial"/>
                <a:sym typeface="Arial"/>
                <a:hlinkClick r:id="rId9"/>
              </a:rPr>
              <a:t>https://github.com/huggingface/transformers</a:t>
            </a:r>
            <a:r>
              <a:rPr lang="en-GB" sz="1000">
                <a:solidFill>
                  <a:srgbClr val="E6B8AF"/>
                </a:solidFill>
              </a:rPr>
              <a:t>&gt;</a:t>
            </a:r>
            <a:endParaRPr sz="1000">
              <a:solidFill>
                <a:srgbClr val="E6B8A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1297500" y="1132625"/>
            <a:ext cx="7038900" cy="4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Contents</a:t>
            </a:r>
            <a:endParaRPr/>
          </a:p>
        </p:txBody>
      </p:sp>
      <p:sp>
        <p:nvSpPr>
          <p:cNvPr id="235" name="Google Shape;235;p18"/>
          <p:cNvSpPr txBox="1"/>
          <p:nvPr/>
        </p:nvSpPr>
        <p:spPr>
          <a:xfrm>
            <a:off x="1294301" y="20975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Introducing: Mega Press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6" name="Google Shape;236;p18"/>
          <p:cNvSpPr txBox="1"/>
          <p:nvPr/>
        </p:nvSpPr>
        <p:spPr>
          <a:xfrm>
            <a:off x="1294301" y="24230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3"/>
              </a:rPr>
              <a:t>Understanding the problems</a:t>
            </a:r>
            <a:endParaRPr>
              <a:solidFill>
                <a:srgbClr val="CACAC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7" name="Google Shape;237;p18"/>
          <p:cNvSpPr txBox="1"/>
          <p:nvPr/>
        </p:nvSpPr>
        <p:spPr>
          <a:xfrm>
            <a:off x="1294301" y="2748576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action="ppaction://hlinksldjump" r:id="rId4"/>
              </a:rPr>
              <a:t>Project </a:t>
            </a: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Features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8" name="Google Shape;238;p18"/>
          <p:cNvSpPr txBox="1"/>
          <p:nvPr/>
        </p:nvSpPr>
        <p:spPr>
          <a:xfrm>
            <a:off x="1294301" y="30740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Use Cases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39" name="Google Shape;239;p18"/>
          <p:cNvSpPr txBox="1"/>
          <p:nvPr/>
        </p:nvSpPr>
        <p:spPr>
          <a:xfrm>
            <a:off x="1294301" y="3399577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Demo</a:t>
            </a:r>
            <a:endParaRPr sz="1800">
              <a:solidFill>
                <a:srgbClr val="CACACA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294298" y="3725075"/>
            <a:ext cx="3018300" cy="325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Future RoadMap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1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000"/>
              <a:t>Mega Press</a:t>
            </a:r>
            <a:endParaRPr sz="5000"/>
          </a:p>
        </p:txBody>
      </p:sp>
      <p:sp>
        <p:nvSpPr>
          <p:cNvPr id="246" name="Google Shape;246;p19"/>
          <p:cNvSpPr txBox="1"/>
          <p:nvPr/>
        </p:nvSpPr>
        <p:spPr>
          <a:xfrm>
            <a:off x="791475" y="2181525"/>
            <a:ext cx="19935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Time</a:t>
            </a:r>
            <a:endParaRPr sz="4800">
              <a:solidFill>
                <a:srgbClr val="FFD9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7" name="Google Shape;247;p19"/>
          <p:cNvSpPr txBox="1"/>
          <p:nvPr/>
        </p:nvSpPr>
        <p:spPr>
          <a:xfrm>
            <a:off x="1172475" y="2638725"/>
            <a:ext cx="14010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saver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8" name="Google Shape;248;p19"/>
          <p:cNvSpPr txBox="1"/>
          <p:nvPr/>
        </p:nvSpPr>
        <p:spPr>
          <a:xfrm>
            <a:off x="3458475" y="2181525"/>
            <a:ext cx="26007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Design</a:t>
            </a:r>
            <a:endParaRPr sz="4800">
              <a:solidFill>
                <a:srgbClr val="FFD9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9" name="Google Shape;249;p19"/>
          <p:cNvSpPr txBox="1"/>
          <p:nvPr/>
        </p:nvSpPr>
        <p:spPr>
          <a:xfrm>
            <a:off x="4144275" y="2638725"/>
            <a:ext cx="14010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swift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0" name="Google Shape;250;p19"/>
          <p:cNvSpPr txBox="1"/>
          <p:nvPr/>
        </p:nvSpPr>
        <p:spPr>
          <a:xfrm>
            <a:off x="7268475" y="2105325"/>
            <a:ext cx="19935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>
                <a:solidFill>
                  <a:srgbClr val="FFD966"/>
                </a:solidFill>
                <a:latin typeface="Montserrat"/>
                <a:ea typeface="Montserrat"/>
                <a:cs typeface="Montserrat"/>
                <a:sym typeface="Montserrat"/>
              </a:rPr>
              <a:t>AI</a:t>
            </a:r>
            <a:endParaRPr sz="4800">
              <a:solidFill>
                <a:srgbClr val="FFD96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1" name="Google Shape;251;p19"/>
          <p:cNvSpPr txBox="1"/>
          <p:nvPr/>
        </p:nvSpPr>
        <p:spPr>
          <a:xfrm>
            <a:off x="6887475" y="2562525"/>
            <a:ext cx="1716300" cy="63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powered</a:t>
            </a:r>
            <a:endParaRPr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Understanding the problems</a:t>
            </a:r>
            <a:endParaRPr/>
          </a:p>
        </p:txBody>
      </p:sp>
      <p:sp>
        <p:nvSpPr>
          <p:cNvPr id="257" name="Google Shape;257;p20"/>
          <p:cNvSpPr txBox="1"/>
          <p:nvPr/>
        </p:nvSpPr>
        <p:spPr>
          <a:xfrm>
            <a:off x="1297500" y="17436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01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58" name="Google Shape;258;p20"/>
          <p:cNvSpPr txBox="1"/>
          <p:nvPr>
            <p:ph idx="1" type="body"/>
          </p:nvPr>
        </p:nvSpPr>
        <p:spPr>
          <a:xfrm>
            <a:off x="2030400" y="1743675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NewsLetter Template Creation Steps: Design Picture, Convert to HTML.</a:t>
            </a:r>
            <a:r>
              <a:rPr lang="en-GB"/>
              <a:t> Every Steps involves a lot manual work and negotiation.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59" name="Google Shape;259;p20"/>
          <p:cNvSpPr txBox="1"/>
          <p:nvPr/>
        </p:nvSpPr>
        <p:spPr>
          <a:xfrm>
            <a:off x="1297500" y="2658481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02</a:t>
            </a:r>
            <a:endParaRPr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0" name="Google Shape;260;p20"/>
          <p:cNvSpPr txBox="1"/>
          <p:nvPr>
            <p:ph idx="1" type="body"/>
          </p:nvPr>
        </p:nvSpPr>
        <p:spPr>
          <a:xfrm>
            <a:off x="2030400" y="265851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rgbClr val="FFFFFF"/>
                </a:solidFill>
              </a:rPr>
              <a:t>News writer requires different writing styles for similar content. Like people strategy, employee spotlight. 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61" name="Google Shape;261;p20"/>
          <p:cNvSpPr txBox="1"/>
          <p:nvPr/>
        </p:nvSpPr>
        <p:spPr>
          <a:xfrm>
            <a:off x="1297500" y="3573344"/>
            <a:ext cx="732900" cy="80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03</a:t>
            </a:r>
            <a:endParaRPr sz="1300">
              <a:solidFill>
                <a:srgbClr val="FFFFFF"/>
              </a:solidFill>
            </a:endParaRPr>
          </a:p>
        </p:txBody>
      </p:sp>
      <p:sp>
        <p:nvSpPr>
          <p:cNvPr id="262" name="Google Shape;262;p20"/>
          <p:cNvSpPr txBox="1"/>
          <p:nvPr>
            <p:ph idx="1" type="body"/>
          </p:nvPr>
        </p:nvSpPr>
        <p:spPr>
          <a:xfrm>
            <a:off x="2030400" y="3573363"/>
            <a:ext cx="5877300" cy="80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Content fill manually cost extra time. New releases template and content adjustment.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21"/>
          <p:cNvSpPr txBox="1"/>
          <p:nvPr>
            <p:ph type="title"/>
          </p:nvPr>
        </p:nvSpPr>
        <p:spPr>
          <a:xfrm>
            <a:off x="34311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Project Features</a:t>
            </a:r>
            <a:endParaRPr sz="4000"/>
          </a:p>
        </p:txBody>
      </p:sp>
      <p:sp>
        <p:nvSpPr>
          <p:cNvPr id="268" name="Google Shape;268;p21"/>
          <p:cNvSpPr txBox="1"/>
          <p:nvPr>
            <p:ph idx="1" type="body"/>
          </p:nvPr>
        </p:nvSpPr>
        <p:spPr>
          <a:xfrm>
            <a:off x="4627625" y="1796150"/>
            <a:ext cx="4318500" cy="1766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1C232"/>
                </a:solidFill>
              </a:rPr>
              <a:t>Auto Suggesting</a:t>
            </a:r>
            <a:endParaRPr sz="3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3000">
                <a:solidFill>
                  <a:srgbClr val="F1C232"/>
                </a:solidFill>
              </a:rPr>
              <a:t>Template Design</a:t>
            </a:r>
            <a:endParaRPr sz="3000">
              <a:solidFill>
                <a:srgbClr val="F1C23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3000">
              <a:solidFill>
                <a:srgbClr val="F1C232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2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Use Cases</a:t>
            </a:r>
            <a:endParaRPr sz="4000"/>
          </a:p>
        </p:txBody>
      </p:sp>
      <p:sp>
        <p:nvSpPr>
          <p:cNvPr id="274" name="Google Shape;274;p22"/>
          <p:cNvSpPr txBox="1"/>
          <p:nvPr>
            <p:ph idx="1" type="body"/>
          </p:nvPr>
        </p:nvSpPr>
        <p:spPr>
          <a:xfrm>
            <a:off x="695825" y="1972550"/>
            <a:ext cx="44007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Design, Preview, Release in one place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Fast Prototype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-GB" sz="2000"/>
              <a:t>Web Team get html template directly</a:t>
            </a:r>
            <a:endParaRPr sz="20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offset_comp_267026.jpg" id="275" name="Google Shape;275;p22"/>
          <p:cNvPicPr preferRelativeResize="0"/>
          <p:nvPr/>
        </p:nvPicPr>
        <p:blipFill rotWithShape="1">
          <a:blip r:embed="rId3">
            <a:alphaModFix/>
          </a:blip>
          <a:srcRect b="-6208" l="39740" r="17180" t="41470"/>
          <a:stretch/>
        </p:blipFill>
        <p:spPr>
          <a:xfrm rot="-5400000">
            <a:off x="5710147" y="2704980"/>
            <a:ext cx="2431500" cy="24360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57517_edited2.jpg" id="276" name="Google Shape;276;p22"/>
          <p:cNvPicPr preferRelativeResize="0"/>
          <p:nvPr/>
        </p:nvPicPr>
        <p:blipFill rotWithShape="1">
          <a:blip r:embed="rId4">
            <a:alphaModFix/>
          </a:blip>
          <a:srcRect b="-10133" l="28499" r="21977" t="35784"/>
          <a:stretch/>
        </p:blipFill>
        <p:spPr>
          <a:xfrm rot="-5400000">
            <a:off x="5718946" y="1338207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pic>
        <p:nvPicPr>
          <p:cNvPr descr="offset_comp_442889_edtied2.jpg" id="277" name="Google Shape;277;p22"/>
          <p:cNvPicPr preferRelativeResize="0"/>
          <p:nvPr/>
        </p:nvPicPr>
        <p:blipFill rotWithShape="1">
          <a:blip r:embed="rId5">
            <a:alphaModFix/>
          </a:blip>
          <a:srcRect b="15476" l="23925" r="30743" t="16463"/>
          <a:stretch/>
        </p:blipFill>
        <p:spPr>
          <a:xfrm rot="5400000">
            <a:off x="6637386" y="2137210"/>
            <a:ext cx="2504700" cy="2509500"/>
          </a:xfrm>
          <a:prstGeom prst="diagStripe">
            <a:avLst>
              <a:gd fmla="val 50445" name="adj"/>
            </a:avLst>
          </a:prstGeom>
          <a:noFill/>
          <a:ln>
            <a:noFill/>
          </a:ln>
        </p:spPr>
      </p:pic>
      <p:sp>
        <p:nvSpPr>
          <p:cNvPr id="278" name="Google Shape;278;p22"/>
          <p:cNvSpPr/>
          <p:nvPr/>
        </p:nvSpPr>
        <p:spPr>
          <a:xfrm>
            <a:off x="7040600" y="3923575"/>
            <a:ext cx="2106350" cy="1222450"/>
          </a:xfrm>
          <a:custGeom>
            <a:rect b="b" l="l" r="r" t="t"/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23"/>
          <p:cNvSpPr txBox="1"/>
          <p:nvPr>
            <p:ph idx="4294967295" type="subTitle"/>
          </p:nvPr>
        </p:nvSpPr>
        <p:spPr>
          <a:xfrm>
            <a:off x="1297500" y="472775"/>
            <a:ext cx="3511200" cy="32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/>
              <a:t>Mega Press</a:t>
            </a:r>
            <a:endParaRPr sz="1200"/>
          </a:p>
        </p:txBody>
      </p:sp>
      <p:sp>
        <p:nvSpPr>
          <p:cNvPr id="284" name="Google Shape;284;p23"/>
          <p:cNvSpPr txBox="1"/>
          <p:nvPr>
            <p:ph type="title"/>
          </p:nvPr>
        </p:nvSpPr>
        <p:spPr>
          <a:xfrm>
            <a:off x="1297500" y="842025"/>
            <a:ext cx="5609700" cy="59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Boost</a:t>
            </a:r>
            <a:endParaRPr sz="48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4800"/>
          </a:p>
        </p:txBody>
      </p:sp>
      <p:sp>
        <p:nvSpPr>
          <p:cNvPr id="285" name="Google Shape;285;p23"/>
          <p:cNvSpPr txBox="1"/>
          <p:nvPr>
            <p:ph idx="1" type="body"/>
          </p:nvPr>
        </p:nvSpPr>
        <p:spPr>
          <a:xfrm>
            <a:off x="1297500" y="2024750"/>
            <a:ext cx="5609700" cy="65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3000"/>
              <a:t>Just everything faster</a:t>
            </a:r>
            <a:endParaRPr sz="3000"/>
          </a:p>
        </p:txBody>
      </p:sp>
      <p:grpSp>
        <p:nvGrpSpPr>
          <p:cNvPr id="286" name="Google Shape;286;p23"/>
          <p:cNvGrpSpPr/>
          <p:nvPr/>
        </p:nvGrpSpPr>
        <p:grpSpPr>
          <a:xfrm>
            <a:off x="1359550" y="3154500"/>
            <a:ext cx="1018200" cy="1018200"/>
            <a:chOff x="1359550" y="3154500"/>
            <a:chExt cx="1018200" cy="1018200"/>
          </a:xfrm>
        </p:grpSpPr>
        <p:sp>
          <p:nvSpPr>
            <p:cNvPr id="287" name="Google Shape;287;p23"/>
            <p:cNvSpPr/>
            <p:nvPr/>
          </p:nvSpPr>
          <p:spPr>
            <a:xfrm>
              <a:off x="1359550" y="3154500"/>
              <a:ext cx="1018200" cy="101820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8" name="Google Shape;288;p23"/>
            <p:cNvSpPr/>
            <p:nvPr/>
          </p:nvSpPr>
          <p:spPr>
            <a:xfrm>
              <a:off x="1409800" y="3204750"/>
              <a:ext cx="917700" cy="917700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9" name="Google Shape;289;p23"/>
            <p:cNvSpPr/>
            <p:nvPr/>
          </p:nvSpPr>
          <p:spPr>
            <a:xfrm>
              <a:off x="1409800" y="3204750"/>
              <a:ext cx="917700" cy="917700"/>
            </a:xfrm>
            <a:prstGeom prst="pie">
              <a:avLst>
                <a:gd fmla="val 0" name="adj1"/>
                <a:gd fmla="val 16200000" name="adj2"/>
              </a:avLst>
            </a:prstGeom>
            <a:gradFill>
              <a:gsLst>
                <a:gs pos="0">
                  <a:srgbClr val="A8B8DF"/>
                </a:gs>
                <a:gs pos="100000">
                  <a:srgbClr val="516DB4"/>
                </a:gs>
              </a:gsLst>
              <a:lin ang="5400012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0" name="Google Shape;290;p23"/>
            <p:cNvSpPr/>
            <p:nvPr/>
          </p:nvSpPr>
          <p:spPr>
            <a:xfrm>
              <a:off x="1540600" y="3335550"/>
              <a:ext cx="656100" cy="656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91" name="Google Shape;291;p23"/>
          <p:cNvSpPr txBox="1"/>
          <p:nvPr/>
        </p:nvSpPr>
        <p:spPr>
          <a:xfrm>
            <a:off x="969500" y="4245800"/>
            <a:ext cx="18429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Auto Suggesting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2" name="Google Shape;292;p23"/>
          <p:cNvSpPr txBox="1"/>
          <p:nvPr/>
        </p:nvSpPr>
        <p:spPr>
          <a:xfrm>
            <a:off x="1634217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75%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3" name="Google Shape;293;p23"/>
          <p:cNvSpPr/>
          <p:nvPr/>
        </p:nvSpPr>
        <p:spPr>
          <a:xfrm>
            <a:off x="3207425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p23"/>
          <p:cNvSpPr/>
          <p:nvPr/>
        </p:nvSpPr>
        <p:spPr>
          <a:xfrm>
            <a:off x="3257675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p23"/>
          <p:cNvSpPr/>
          <p:nvPr/>
        </p:nvSpPr>
        <p:spPr>
          <a:xfrm>
            <a:off x="3257675" y="3204750"/>
            <a:ext cx="917700" cy="917700"/>
          </a:xfrm>
          <a:prstGeom prst="pie">
            <a:avLst>
              <a:gd fmla="val 19410436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p23"/>
          <p:cNvSpPr/>
          <p:nvPr/>
        </p:nvSpPr>
        <p:spPr>
          <a:xfrm>
            <a:off x="3388475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p23"/>
          <p:cNvSpPr txBox="1"/>
          <p:nvPr/>
        </p:nvSpPr>
        <p:spPr>
          <a:xfrm>
            <a:off x="2965667" y="4245800"/>
            <a:ext cx="16230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Design Template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8" name="Google Shape;298;p23"/>
          <p:cNvSpPr txBox="1"/>
          <p:nvPr/>
        </p:nvSpPr>
        <p:spPr>
          <a:xfrm>
            <a:off x="348372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83%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99" name="Google Shape;299;p23"/>
          <p:cNvSpPr/>
          <p:nvPr/>
        </p:nvSpPr>
        <p:spPr>
          <a:xfrm>
            <a:off x="5058251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p23"/>
          <p:cNvSpPr/>
          <p:nvPr/>
        </p:nvSpPr>
        <p:spPr>
          <a:xfrm>
            <a:off x="5108501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1" name="Google Shape;301;p23"/>
          <p:cNvSpPr/>
          <p:nvPr/>
        </p:nvSpPr>
        <p:spPr>
          <a:xfrm>
            <a:off x="5108501" y="3204750"/>
            <a:ext cx="917700" cy="917700"/>
          </a:xfrm>
          <a:prstGeom prst="pie">
            <a:avLst>
              <a:gd fmla="val 7181818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p23"/>
          <p:cNvSpPr/>
          <p:nvPr/>
        </p:nvSpPr>
        <p:spPr>
          <a:xfrm>
            <a:off x="5239301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23"/>
          <p:cNvSpPr txBox="1"/>
          <p:nvPr/>
        </p:nvSpPr>
        <p:spPr>
          <a:xfrm>
            <a:off x="4926308" y="4245800"/>
            <a:ext cx="14622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Auto Complete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4" name="Google Shape;304;p23"/>
          <p:cNvSpPr txBox="1"/>
          <p:nvPr/>
        </p:nvSpPr>
        <p:spPr>
          <a:xfrm>
            <a:off x="5342249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42%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05" name="Google Shape;305;p23"/>
          <p:cNvSpPr/>
          <p:nvPr/>
        </p:nvSpPr>
        <p:spPr>
          <a:xfrm>
            <a:off x="6907209" y="3154500"/>
            <a:ext cx="1018200" cy="1018200"/>
          </a:xfrm>
          <a:prstGeom prst="ellipse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6" name="Google Shape;306;p23"/>
          <p:cNvSpPr/>
          <p:nvPr/>
        </p:nvSpPr>
        <p:spPr>
          <a:xfrm>
            <a:off x="6957459" y="3204750"/>
            <a:ext cx="917700" cy="917700"/>
          </a:xfrm>
          <a:prstGeom prst="ellipse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23"/>
          <p:cNvSpPr/>
          <p:nvPr/>
        </p:nvSpPr>
        <p:spPr>
          <a:xfrm>
            <a:off x="6957459" y="3204750"/>
            <a:ext cx="917700" cy="917700"/>
          </a:xfrm>
          <a:prstGeom prst="pie">
            <a:avLst>
              <a:gd fmla="val 9174441" name="adj1"/>
              <a:gd fmla="val 16200000" name="adj2"/>
            </a:avLst>
          </a:prstGeom>
          <a:gradFill>
            <a:gsLst>
              <a:gs pos="0">
                <a:srgbClr val="A8B8DF"/>
              </a:gs>
              <a:gs pos="100000">
                <a:srgbClr val="516DB4"/>
              </a:gs>
            </a:gsLst>
            <a:lin ang="540001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23"/>
          <p:cNvSpPr/>
          <p:nvPr/>
        </p:nvSpPr>
        <p:spPr>
          <a:xfrm>
            <a:off x="7088259" y="3335550"/>
            <a:ext cx="656100" cy="656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9" name="Google Shape;309;p23"/>
          <p:cNvSpPr txBox="1"/>
          <p:nvPr/>
        </p:nvSpPr>
        <p:spPr>
          <a:xfrm>
            <a:off x="6497550" y="4245800"/>
            <a:ext cx="2097000" cy="43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Template Auto Filling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10" name="Google Shape;310;p23"/>
          <p:cNvSpPr txBox="1"/>
          <p:nvPr/>
        </p:nvSpPr>
        <p:spPr>
          <a:xfrm>
            <a:off x="7185192" y="3508020"/>
            <a:ext cx="462300" cy="27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35</a:t>
            </a:r>
            <a:r>
              <a:rPr b="1"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%</a:t>
            </a:r>
            <a:endParaRPr b="1" sz="10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 rtl="0" algn="ctr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descr="offset_comp_442889_edtied2.jpg" id="311" name="Google Shape;311;p23"/>
          <p:cNvPicPr preferRelativeResize="0"/>
          <p:nvPr/>
        </p:nvPicPr>
        <p:blipFill rotWithShape="1">
          <a:blip r:embed="rId3">
            <a:alphaModFix/>
          </a:blip>
          <a:srcRect b="12950" l="40835" r="22818" t="36462"/>
          <a:stretch/>
        </p:blipFill>
        <p:spPr>
          <a:xfrm rot="10800000">
            <a:off x="6240280" y="5276"/>
            <a:ext cx="2898000" cy="2691600"/>
          </a:xfrm>
          <a:prstGeom prst="rtTriangl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4"/>
          <p:cNvSpPr txBox="1"/>
          <p:nvPr>
            <p:ph type="title"/>
          </p:nvPr>
        </p:nvSpPr>
        <p:spPr>
          <a:xfrm>
            <a:off x="361075" y="1924850"/>
            <a:ext cx="3945600" cy="93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4000"/>
              <a:t>Demo Time</a:t>
            </a:r>
            <a:endParaRPr sz="4000"/>
          </a:p>
        </p:txBody>
      </p:sp>
      <p:grpSp>
        <p:nvGrpSpPr>
          <p:cNvPr id="317" name="Google Shape;317;p24"/>
          <p:cNvGrpSpPr/>
          <p:nvPr/>
        </p:nvGrpSpPr>
        <p:grpSpPr>
          <a:xfrm>
            <a:off x="4686095" y="950925"/>
            <a:ext cx="4199699" cy="3241637"/>
            <a:chOff x="3553042" y="1657806"/>
            <a:chExt cx="3461100" cy="2671532"/>
          </a:xfrm>
        </p:grpSpPr>
        <p:sp>
          <p:nvSpPr>
            <p:cNvPr id="318" name="Google Shape;318;p24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E7E7E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24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24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24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24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D9D9D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24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24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24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EFEF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26" name="Google Shape;326;p24"/>
          <p:cNvPicPr preferRelativeResize="0"/>
          <p:nvPr/>
        </p:nvPicPr>
        <p:blipFill rotWithShape="1">
          <a:blip r:embed="rId3">
            <a:alphaModFix/>
          </a:blip>
          <a:srcRect b="4412" l="0" r="0" t="4412"/>
          <a:stretch/>
        </p:blipFill>
        <p:spPr>
          <a:xfrm>
            <a:off x="4750658" y="1020383"/>
            <a:ext cx="4071300" cy="231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2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000"/>
              <a:t>Future Road Map</a:t>
            </a:r>
            <a:endParaRPr sz="4000"/>
          </a:p>
        </p:txBody>
      </p:sp>
      <p:sp>
        <p:nvSpPr>
          <p:cNvPr id="332" name="Google Shape;332;p25"/>
          <p:cNvSpPr txBox="1"/>
          <p:nvPr/>
        </p:nvSpPr>
        <p:spPr>
          <a:xfrm>
            <a:off x="812750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Integration</a:t>
            </a:r>
            <a:endParaRPr sz="1800"/>
          </a:p>
        </p:txBody>
      </p:sp>
      <p:sp>
        <p:nvSpPr>
          <p:cNvPr id="333" name="Google Shape;333;p25"/>
          <p:cNvSpPr txBox="1"/>
          <p:nvPr/>
        </p:nvSpPr>
        <p:spPr>
          <a:xfrm>
            <a:off x="812750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Integrate with newsletter platform</a:t>
            </a:r>
            <a:endParaRPr sz="12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4" name="Google Shape;334;p25"/>
          <p:cNvSpPr txBox="1"/>
          <p:nvPr/>
        </p:nvSpPr>
        <p:spPr>
          <a:xfrm>
            <a:off x="812750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Share</a:t>
            </a:r>
            <a:endParaRPr sz="2000"/>
          </a:p>
        </p:txBody>
      </p:sp>
      <p:sp>
        <p:nvSpPr>
          <p:cNvPr id="335" name="Google Shape;335;p25"/>
          <p:cNvSpPr txBox="1"/>
          <p:nvPr/>
        </p:nvSpPr>
        <p:spPr>
          <a:xfrm>
            <a:off x="812750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Designer </a:t>
            </a:r>
            <a:r>
              <a:rPr lang="en-GB" sz="12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library for templates</a:t>
            </a:r>
            <a:r>
              <a:rPr lang="en-GB" sz="12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</a:t>
            </a:r>
            <a:endParaRPr sz="12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6" name="Google Shape;336;p25"/>
          <p:cNvSpPr txBox="1"/>
          <p:nvPr/>
        </p:nvSpPr>
        <p:spPr>
          <a:xfrm>
            <a:off x="6548585" y="19073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People</a:t>
            </a:r>
            <a:endParaRPr sz="2000"/>
          </a:p>
        </p:txBody>
      </p:sp>
      <p:sp>
        <p:nvSpPr>
          <p:cNvPr id="337" name="Google Shape;337;p25"/>
          <p:cNvSpPr txBox="1"/>
          <p:nvPr/>
        </p:nvSpPr>
        <p:spPr>
          <a:xfrm>
            <a:off x="6548585" y="23505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Involves</a:t>
            </a:r>
            <a:r>
              <a:rPr lang="en-GB" sz="12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 with Innovation Team to set up Citi news release platform</a:t>
            </a:r>
            <a:endParaRPr sz="12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338" name="Google Shape;338;p25"/>
          <p:cNvSpPr txBox="1"/>
          <p:nvPr/>
        </p:nvSpPr>
        <p:spPr>
          <a:xfrm>
            <a:off x="6548585" y="3320125"/>
            <a:ext cx="1854000" cy="444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Localization</a:t>
            </a:r>
            <a:endParaRPr sz="2000"/>
          </a:p>
        </p:txBody>
      </p:sp>
      <p:sp>
        <p:nvSpPr>
          <p:cNvPr id="339" name="Google Shape;339;p25"/>
          <p:cNvSpPr txBox="1"/>
          <p:nvPr/>
        </p:nvSpPr>
        <p:spPr>
          <a:xfrm>
            <a:off x="6548585" y="3763375"/>
            <a:ext cx="1991400" cy="69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>
                <a:solidFill>
                  <a:srgbClr val="D9D9D9"/>
                </a:solidFill>
                <a:latin typeface="Lato"/>
                <a:ea typeface="Lato"/>
                <a:cs typeface="Lato"/>
                <a:sym typeface="Lato"/>
              </a:rPr>
              <a:t>Train Citi news model for auto suggesting</a:t>
            </a:r>
            <a:endParaRPr sz="1200">
              <a:solidFill>
                <a:srgbClr val="D9D9D9"/>
              </a:solidFill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340" name="Google Shape;340;p25"/>
          <p:cNvCxnSpPr/>
          <p:nvPr/>
        </p:nvCxnSpPr>
        <p:spPr>
          <a:xfrm flipH="1">
            <a:off x="780745" y="1641850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341" name="Google Shape;341;p25"/>
          <p:cNvCxnSpPr/>
          <p:nvPr/>
        </p:nvCxnSpPr>
        <p:spPr>
          <a:xfrm flipH="1">
            <a:off x="7808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42" name="Google Shape;342;p25"/>
          <p:cNvCxnSpPr/>
          <p:nvPr/>
        </p:nvCxnSpPr>
        <p:spPr>
          <a:xfrm flipH="1">
            <a:off x="6101542" y="3044098"/>
            <a:ext cx="2275500" cy="105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343" name="Google Shape;343;p25"/>
          <p:cNvCxnSpPr/>
          <p:nvPr/>
        </p:nvCxnSpPr>
        <p:spPr>
          <a:xfrm flipH="1">
            <a:off x="780745" y="4455175"/>
            <a:ext cx="7596300" cy="1050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44" name="Google Shape;344;p25"/>
          <p:cNvSpPr/>
          <p:nvPr/>
        </p:nvSpPr>
        <p:spPr>
          <a:xfrm>
            <a:off x="3171573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9BC5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5" name="Google Shape;345;p25"/>
          <p:cNvSpPr/>
          <p:nvPr/>
        </p:nvSpPr>
        <p:spPr>
          <a:xfrm rot="5400000">
            <a:off x="3171560" y="1660783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0D47A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p25"/>
          <p:cNvSpPr/>
          <p:nvPr/>
        </p:nvSpPr>
        <p:spPr>
          <a:xfrm rot="10800000">
            <a:off x="3171560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1976D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7" name="Google Shape;347;p25"/>
          <p:cNvSpPr/>
          <p:nvPr/>
        </p:nvSpPr>
        <p:spPr>
          <a:xfrm rot="-5400000">
            <a:off x="3171573" y="1660768"/>
            <a:ext cx="2787300" cy="2787300"/>
          </a:xfrm>
          <a:prstGeom prst="pie">
            <a:avLst>
              <a:gd fmla="val 10795717" name="adj1"/>
              <a:gd fmla="val 16201261" name="adj2"/>
            </a:avLst>
          </a:prstGeom>
          <a:solidFill>
            <a:srgbClr val="2196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8" name="Google Shape;348;p25"/>
          <p:cNvGrpSpPr/>
          <p:nvPr/>
        </p:nvGrpSpPr>
        <p:grpSpPr>
          <a:xfrm>
            <a:off x="3078687" y="2700858"/>
            <a:ext cx="737729" cy="737729"/>
            <a:chOff x="2920647" y="2157958"/>
            <a:chExt cx="827700" cy="827700"/>
          </a:xfrm>
        </p:grpSpPr>
        <p:sp>
          <p:nvSpPr>
            <p:cNvPr id="349" name="Google Shape;349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9BC5E9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9BC5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1" name="Google Shape;351;p25"/>
          <p:cNvSpPr txBox="1"/>
          <p:nvPr/>
        </p:nvSpPr>
        <p:spPr>
          <a:xfrm>
            <a:off x="3199194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01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52" name="Google Shape;352;p25"/>
          <p:cNvGrpSpPr/>
          <p:nvPr/>
        </p:nvGrpSpPr>
        <p:grpSpPr>
          <a:xfrm rot="-5400000">
            <a:off x="4225338" y="3802929"/>
            <a:ext cx="737729" cy="737729"/>
            <a:chOff x="2920647" y="2157958"/>
            <a:chExt cx="827700" cy="827700"/>
          </a:xfrm>
        </p:grpSpPr>
        <p:sp>
          <p:nvSpPr>
            <p:cNvPr id="353" name="Google Shape;353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2196F3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4" name="Google Shape;354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2196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5" name="Google Shape;355;p25"/>
          <p:cNvSpPr txBox="1"/>
          <p:nvPr/>
        </p:nvSpPr>
        <p:spPr>
          <a:xfrm>
            <a:off x="4320431" y="3970948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02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56" name="Google Shape;356;p25"/>
          <p:cNvGrpSpPr/>
          <p:nvPr/>
        </p:nvGrpSpPr>
        <p:grpSpPr>
          <a:xfrm>
            <a:off x="5313093" y="2700655"/>
            <a:ext cx="737804" cy="737804"/>
            <a:chOff x="5428888" y="2158023"/>
            <a:chExt cx="828900" cy="828900"/>
          </a:xfrm>
        </p:grpSpPr>
        <p:sp>
          <p:nvSpPr>
            <p:cNvPr id="357" name="Google Shape;357;p25"/>
            <p:cNvSpPr/>
            <p:nvPr/>
          </p:nvSpPr>
          <p:spPr>
            <a:xfrm rot="-8431175">
              <a:off x="5548912" y="2278047"/>
              <a:ext cx="588851" cy="588851"/>
            </a:xfrm>
            <a:prstGeom prst="pie">
              <a:avLst>
                <a:gd fmla="val 19686997" name="adj1"/>
                <a:gd fmla="val 7771013" name="adj2"/>
              </a:avLst>
            </a:prstGeom>
            <a:solidFill>
              <a:srgbClr val="1976D2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8" name="Google Shape;358;p25"/>
            <p:cNvSpPr/>
            <p:nvPr/>
          </p:nvSpPr>
          <p:spPr>
            <a:xfrm rot="-10551618">
              <a:off x="5498383" y="2253584"/>
              <a:ext cx="656613" cy="656891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1976D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9" name="Google Shape;359;p25"/>
          <p:cNvSpPr txBox="1"/>
          <p:nvPr/>
        </p:nvSpPr>
        <p:spPr>
          <a:xfrm>
            <a:off x="5404083" y="2882857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03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360" name="Google Shape;360;p25"/>
          <p:cNvGrpSpPr/>
          <p:nvPr/>
        </p:nvGrpSpPr>
        <p:grpSpPr>
          <a:xfrm rot="5400000">
            <a:off x="4193370" y="1569752"/>
            <a:ext cx="737729" cy="737729"/>
            <a:chOff x="2920647" y="2157958"/>
            <a:chExt cx="827700" cy="827700"/>
          </a:xfrm>
        </p:grpSpPr>
        <p:sp>
          <p:nvSpPr>
            <p:cNvPr id="361" name="Google Shape;361;p25"/>
            <p:cNvSpPr/>
            <p:nvPr/>
          </p:nvSpPr>
          <p:spPr>
            <a:xfrm rot="2368348">
              <a:off x="3040494" y="2277805"/>
              <a:ext cx="588007" cy="588007"/>
            </a:xfrm>
            <a:prstGeom prst="pie">
              <a:avLst>
                <a:gd fmla="val 18953478" name="adj1"/>
                <a:gd fmla="val 8381030" name="adj2"/>
              </a:avLst>
            </a:prstGeom>
            <a:solidFill>
              <a:srgbClr val="0D47A1"/>
            </a:solidFill>
            <a:ln>
              <a:noFill/>
            </a:ln>
            <a:effectLst>
              <a:outerShdw blurRad="228600" rotWithShape="0" algn="tl" dir="5400000" dist="50800">
                <a:srgbClr val="000000">
                  <a:alpha val="549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2" name="Google Shape;362;p25"/>
            <p:cNvSpPr/>
            <p:nvPr/>
          </p:nvSpPr>
          <p:spPr>
            <a:xfrm rot="248723">
              <a:off x="3023158" y="2234335"/>
              <a:ext cx="655715" cy="655993"/>
            </a:xfrm>
            <a:prstGeom prst="chord">
              <a:avLst>
                <a:gd fmla="val 2500565" name="adj1"/>
                <a:gd fmla="val 1811979" name="adj2"/>
              </a:avLst>
            </a:prstGeom>
            <a:solidFill>
              <a:srgbClr val="0D47A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3" name="Google Shape;363;p25"/>
          <p:cNvSpPr txBox="1"/>
          <p:nvPr/>
        </p:nvSpPr>
        <p:spPr>
          <a:xfrm>
            <a:off x="4320431" y="1765093"/>
            <a:ext cx="507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6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04</a:t>
            </a:r>
            <a:endParaRPr b="1" sz="16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64" name="Google Shape;364;p25"/>
          <p:cNvSpPr/>
          <p:nvPr/>
        </p:nvSpPr>
        <p:spPr>
          <a:xfrm>
            <a:off x="3753714" y="2242913"/>
            <a:ext cx="1623000" cy="1623000"/>
          </a:xfrm>
          <a:prstGeom prst="ellipse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